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5" r:id="rId1"/>
  </p:sldMasterIdLst>
  <p:sldIdLst>
    <p:sldId id="258" r:id="rId2"/>
    <p:sldId id="259" r:id="rId3"/>
    <p:sldId id="266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66"/>
    <a:srgbClr val="FF0066"/>
    <a:srgbClr val="006600"/>
    <a:srgbClr val="2E5C00"/>
    <a:srgbClr val="6600CC"/>
    <a:srgbClr val="008241"/>
    <a:srgbClr val="00BC00"/>
    <a:srgbClr val="008E00"/>
    <a:srgbClr val="0033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C1265AC-D157-465C-9DBC-00ABB3DF3F24}" v="1" dt="2021-10-15T04:59:16.10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1" autoAdjust="0"/>
    <p:restoredTop sz="94660"/>
  </p:normalViewPr>
  <p:slideViewPr>
    <p:cSldViewPr snapToGrid="0">
      <p:cViewPr varScale="1">
        <p:scale>
          <a:sx n="74" d="100"/>
          <a:sy n="74" d="100"/>
        </p:scale>
        <p:origin x="63" y="8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7EA0EE-0C9E-48F6-9015-97C6E215A9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384E21A-4B40-471D-9892-2BA5BC4048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2A5E8C-ECCB-454D-9740-97ED6B2C5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92664-B6C3-4BAB-B742-CDDA74E9D55C}" type="datetimeFigureOut">
              <a:rPr lang="en-AU" smtClean="0"/>
              <a:t>15/10/2021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62C781-D124-40D7-83E0-53C9E84F6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EED3E6-44AC-4C2C-A542-8B6CB7791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B4575-6914-4843-9EF9-7BBCD2727C9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87542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CEE27-566B-4C68-9984-579330B695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BA9FCA-1297-4B0A-A966-D72F0744A5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5B3D79-7EE7-4B5F-9082-96814C5CE6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92664-B6C3-4BAB-B742-CDDA74E9D55C}" type="datetimeFigureOut">
              <a:rPr lang="en-AU" smtClean="0"/>
              <a:t>15/10/2021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6899CB-F80B-496D-A871-C8AA71A80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4BCCAB-E277-49EB-A60F-467102A44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B4575-6914-4843-9EF9-7BBCD2727C9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9299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F475F0E-E94B-434B-AF40-C011D585008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31BB55-0DBE-47DB-8B2A-E1C2DA1E06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BA9548-676B-4B12-95D9-1174AC57A8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92664-B6C3-4BAB-B742-CDDA74E9D55C}" type="datetimeFigureOut">
              <a:rPr lang="en-AU" smtClean="0"/>
              <a:t>15/10/2021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874B16-A991-4B20-98B0-A25E6A762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9F92B9-89D1-45F0-9ACF-7479473AD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B4575-6914-4843-9EF9-7BBCD2727C9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49671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DA68E7-B79A-4C04-A3C9-1EECB8F2BC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756A0D-093D-40CB-ACDF-DE00D80778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6BB768-4792-465A-B8E9-7E3C5D3DBA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92664-B6C3-4BAB-B742-CDDA74E9D55C}" type="datetimeFigureOut">
              <a:rPr lang="en-AU" smtClean="0"/>
              <a:t>15/10/2021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8670C7-5AA3-46AA-BF4B-2058598D91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227D6-0FE7-4FCD-AFC9-39938E70FA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B4575-6914-4843-9EF9-7BBCD2727C9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43742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6E01B-DB6E-4A53-9EC7-117CB45A56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397F81-2CE3-4066-A0D4-F04BC4B16B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D74E58-380C-40FC-ACE8-606116451E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92664-B6C3-4BAB-B742-CDDA74E9D55C}" type="datetimeFigureOut">
              <a:rPr lang="en-AU" smtClean="0"/>
              <a:t>15/10/2021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162C26-E33E-4C0A-8540-062108176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2A6672-8BFE-44DB-88A9-ACF7F1C04E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B4575-6914-4843-9EF9-7BBCD2727C9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1589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9E1BB5-FF56-40FA-ADFB-271E97EE61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88665B-AF9D-4038-8245-2E56920BD2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9EA355-645B-42D7-AE7B-FED531151A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99FB0E-1334-4CD5-9EFC-EA01866ED1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92664-B6C3-4BAB-B742-CDDA74E9D55C}" type="datetimeFigureOut">
              <a:rPr lang="en-AU" smtClean="0"/>
              <a:t>15/10/2021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1560E2-56DD-4CE3-A65C-37AE09150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960B87-E26E-4B3B-9FF2-1CC613FF39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B4575-6914-4843-9EF9-7BBCD2727C9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96219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3C0AFD-69DB-4772-B237-DCAB935C70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BC6580-AEFF-44CE-8EDC-FFCE4E3F5A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29E6EE-CCD2-4EB9-9102-4A6F58CC9D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64259A-98D0-49F5-A3FE-9CE9631E4A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E10A03B-B69A-4B6C-AA45-118D6096D7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2A06BB2-A385-4E58-A2DF-277A23725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92664-B6C3-4BAB-B742-CDDA74E9D55C}" type="datetimeFigureOut">
              <a:rPr lang="en-AU" smtClean="0"/>
              <a:t>15/10/2021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804AF18-39AD-4149-8400-75B9A2C38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854DDD-A764-4425-B050-B4C603421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B4575-6914-4843-9EF9-7BBCD2727C9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81513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2FD516-A44B-4E81-A9F4-696B9B74E3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4A1E1FF-C636-498F-90AE-5DD976CDD5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92664-B6C3-4BAB-B742-CDDA74E9D55C}" type="datetimeFigureOut">
              <a:rPr lang="en-AU" smtClean="0"/>
              <a:t>15/10/2021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733275-3930-4792-95C9-4A6E46BE5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8B5530-E550-4B91-90B9-FA87A2313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B4575-6914-4843-9EF9-7BBCD2727C9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6280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77F36AE-498C-41E9-8FB0-88F6DDA323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92664-B6C3-4BAB-B742-CDDA74E9D55C}" type="datetimeFigureOut">
              <a:rPr lang="en-AU" smtClean="0"/>
              <a:t>15/10/2021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9E62EEB-4E3E-491F-8178-C4145EC9B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036849-8543-4C83-8149-12CE44C13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B4575-6914-4843-9EF9-7BBCD2727C9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88647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3DBB46-7708-458D-9FA9-EA56F88F44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492941-717F-4AD1-9DC7-18D3FD35EA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CB548C-1DEE-41BC-96AC-481E16AF80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F95E54-2D82-47A4-86B9-45043E230E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92664-B6C3-4BAB-B742-CDDA74E9D55C}" type="datetimeFigureOut">
              <a:rPr lang="en-AU" smtClean="0"/>
              <a:t>15/10/2021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CB5596-713E-4FBC-B4B0-C3F2FEFB4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9FAE8A-F1DA-4EDD-B646-341DA1BFE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B4575-6914-4843-9EF9-7BBCD2727C9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70604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0FD1F0-F5A5-4C61-943A-146C771544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B69E19F-8276-4F9D-B65E-A0E080D73C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62F8BF3-C0C9-4333-92F6-4B25FECA58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3D2F22-B328-4872-820E-7E66596ECA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92664-B6C3-4BAB-B742-CDDA74E9D55C}" type="datetimeFigureOut">
              <a:rPr lang="en-AU" smtClean="0"/>
              <a:t>15/10/2021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BA6E38-E820-4998-B0A5-FFEE29AC2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36558A-641D-49FA-98BC-D7B1F52808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B4575-6914-4843-9EF9-7BBCD2727C9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45755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47EB76A-48EB-4EA9-95FA-20346369C1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48EF60-591B-448F-98B8-C2012F8980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6690C7-C5BD-4274-8560-7C091451A7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92664-B6C3-4BAB-B742-CDDA74E9D55C}" type="datetimeFigureOut">
              <a:rPr lang="en-AU" smtClean="0"/>
              <a:t>15/10/2021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4EA8D8-1D7E-4D0F-A475-793FAA4BEF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4613C-05A3-4B85-82F5-4420727484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BB4575-6914-4843-9EF9-7BBCD2727C9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95523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6" r:id="rId1"/>
    <p:sldLayoutId id="2147483977" r:id="rId2"/>
    <p:sldLayoutId id="2147483978" r:id="rId3"/>
    <p:sldLayoutId id="2147483979" r:id="rId4"/>
    <p:sldLayoutId id="2147483980" r:id="rId5"/>
    <p:sldLayoutId id="2147483981" r:id="rId6"/>
    <p:sldLayoutId id="2147483982" r:id="rId7"/>
    <p:sldLayoutId id="2147483983" r:id="rId8"/>
    <p:sldLayoutId id="2147483984" r:id="rId9"/>
    <p:sldLayoutId id="2147483985" r:id="rId10"/>
    <p:sldLayoutId id="214748398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zwB19PARVRc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video" Target="https://player.vimeo.com/video/631831103?h=775b4a5631&amp;app_id=122963" TargetMode="External"/><Relationship Id="rId6" Type="http://schemas.openxmlformats.org/officeDocument/2006/relationships/image" Target="../media/image4.jpeg"/><Relationship Id="rId5" Type="http://schemas.openxmlformats.org/officeDocument/2006/relationships/image" Target="../media/image2.jpeg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owerPoint Backgrounds Template | Free Download">
            <a:extLst>
              <a:ext uri="{FF2B5EF4-FFF2-40B4-BE49-F238E27FC236}">
                <a16:creationId xmlns:a16="http://schemas.microsoft.com/office/drawing/2014/main" id="{9BA1FFBC-F747-402D-BB03-85B0A3564EC7}"/>
              </a:ext>
            </a:extLst>
          </p:cNvPr>
          <p:cNvPicPr/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361" b="99772" l="1797" r="98588">
                        <a14:foregroundMark x1="92555" y1="89041" x2="92555" y2="89041"/>
                        <a14:foregroundMark x1="45956" y1="97260" x2="45956" y2="97260"/>
                        <a14:foregroundMark x1="35173" y1="94064" x2="35173" y2="94064"/>
                        <a14:foregroundMark x1="29910" y1="94064" x2="29910" y2="94064"/>
                        <a14:foregroundMark x1="21823" y1="94064" x2="21438" y2="94521"/>
                        <a14:foregroundMark x1="19255" y1="95890" x2="19255" y2="95890"/>
                        <a14:foregroundMark x1="12709" y1="97032" x2="12195" y2="97260"/>
                        <a14:foregroundMark x1="9243" y1="97489" x2="9243" y2="97489"/>
                        <a14:foregroundMark x1="6418" y1="97717" x2="6418" y2="97717"/>
                        <a14:foregroundMark x1="6418" y1="97717" x2="6418" y2="97717"/>
                        <a14:foregroundMark x1="94608" y1="94064" x2="94608" y2="94064"/>
                        <a14:foregroundMark x1="94608" y1="94064" x2="94608" y2="94064"/>
                        <a14:foregroundMark x1="95122" y1="91553" x2="95122" y2="91553"/>
                        <a14:foregroundMark x1="95764" y1="87671" x2="95764" y2="87671"/>
                        <a14:foregroundMark x1="95764" y1="86758" x2="95764" y2="86758"/>
                        <a14:foregroundMark x1="96149" y1="85160" x2="96149" y2="85160"/>
                        <a14:foregroundMark x1="97176" y1="83790" x2="97176" y2="83790"/>
                        <a14:foregroundMark x1="97176" y1="83105" x2="97176" y2="83105"/>
                        <a14:foregroundMark x1="97176" y1="80822" x2="97176" y2="80822"/>
                        <a14:foregroundMark x1="97304" y1="78767" x2="97304" y2="78767"/>
                        <a14:foregroundMark x1="97304" y1="76484" x2="97304" y2="76484"/>
                        <a14:foregroundMark x1="92683" y1="88128" x2="92683" y2="88128"/>
                        <a14:foregroundMark x1="86008" y1="92694" x2="85109" y2="93836"/>
                        <a14:foregroundMark x1="82542" y1="95205" x2="82157" y2="95662"/>
                        <a14:foregroundMark x1="91014" y1="96119" x2="91014" y2="96119"/>
                        <a14:foregroundMark x1="95635" y1="96119" x2="95635" y2="96119"/>
                        <a14:foregroundMark x1="97561" y1="97489" x2="97561" y2="97489"/>
                        <a14:foregroundMark x1="98716" y1="97945" x2="98716" y2="97945"/>
                        <a14:foregroundMark x1="56868" y1="96119" x2="56868" y2="96119"/>
                        <a14:foregroundMark x1="41720" y1="97717" x2="41720" y2="97717"/>
                        <a14:foregroundMark x1="33633" y1="94749" x2="33633" y2="94749"/>
                        <a14:foregroundMark x1="31836" y1="94749" x2="31836" y2="94749"/>
                        <a14:foregroundMark x1="31707" y1="94749" x2="31707" y2="94749"/>
                        <a14:foregroundMark x1="34146" y1="94521" x2="34146" y2="94521"/>
                        <a14:foregroundMark x1="27599" y1="92922" x2="26573" y2="92922"/>
                        <a14:foregroundMark x1="21566" y1="91781" x2="21566" y2="91781"/>
                        <a14:foregroundMark x1="21566" y1="91781" x2="21566" y2="91781"/>
                        <a14:foregroundMark x1="1797" y1="99772" x2="1797" y2="997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62073"/>
          <a:stretch/>
        </p:blipFill>
        <p:spPr bwMode="auto">
          <a:xfrm>
            <a:off x="0" y="5029200"/>
            <a:ext cx="12192000" cy="18288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4" name="Picture 3" descr="PowerPoint Backgrounds Template | Free Download">
            <a:extLst>
              <a:ext uri="{FF2B5EF4-FFF2-40B4-BE49-F238E27FC236}">
                <a16:creationId xmlns:a16="http://schemas.microsoft.com/office/drawing/2014/main" id="{9BA1FFBC-F747-402D-BB03-85B0A3564EC7}"/>
              </a:ext>
            </a:extLst>
          </p:cNvPr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9458"/>
          <a:stretch/>
        </p:blipFill>
        <p:spPr bwMode="auto">
          <a:xfrm>
            <a:off x="0" y="0"/>
            <a:ext cx="12192000" cy="78970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2144CDAC-DF20-44EE-B3E7-27C3F80FA3AE}"/>
              </a:ext>
            </a:extLst>
          </p:cNvPr>
          <p:cNvSpPr/>
          <p:nvPr/>
        </p:nvSpPr>
        <p:spPr>
          <a:xfrm>
            <a:off x="308261" y="897776"/>
            <a:ext cx="11575473" cy="18620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500"/>
              </a:spcAft>
            </a:pPr>
            <a:r>
              <a:rPr lang="en-AU" sz="3000" b="1" dirty="0">
                <a:solidFill>
                  <a:srgbClr val="A20051"/>
                </a:solidFill>
                <a:latin typeface="Arial Black" panose="020B0A04020102020204" pitchFamily="34" charset="0"/>
                <a:ea typeface="Segoe UI Black" panose="020B0A02040204020203" pitchFamily="34" charset="0"/>
              </a:rPr>
              <a:t>SISTERS OF MERCY PARRAMATTA</a:t>
            </a:r>
          </a:p>
          <a:p>
            <a:pPr algn="ctr">
              <a:spcAft>
                <a:spcPts val="1500"/>
              </a:spcAft>
            </a:pPr>
            <a:r>
              <a:rPr lang="en-AU" sz="3000" b="1">
                <a:solidFill>
                  <a:srgbClr val="A20051"/>
                </a:solidFill>
                <a:latin typeface="Arial Black" panose="020B0A04020102020204" pitchFamily="34" charset="0"/>
                <a:ea typeface="Segoe UI Black" panose="020B0A02040204020203" pitchFamily="34" charset="0"/>
              </a:rPr>
              <a:t>WELCOME YOU TO </a:t>
            </a:r>
            <a:r>
              <a:rPr lang="en-AU" sz="3000" b="1" dirty="0">
                <a:solidFill>
                  <a:srgbClr val="A20051"/>
                </a:solidFill>
                <a:latin typeface="Arial Black" panose="020B0A04020102020204" pitchFamily="34" charset="0"/>
                <a:ea typeface="Segoe UI Black" panose="020B0A02040204020203" pitchFamily="34" charset="0"/>
              </a:rPr>
              <a:t>THE</a:t>
            </a:r>
          </a:p>
          <a:p>
            <a:pPr algn="ctr">
              <a:spcAft>
                <a:spcPts val="1500"/>
              </a:spcAft>
            </a:pPr>
            <a:r>
              <a:rPr lang="en-AU" sz="3000" b="1" cap="all" dirty="0">
                <a:solidFill>
                  <a:srgbClr val="A20051"/>
                </a:solidFill>
                <a:latin typeface="Arial Black" panose="020B0A04020102020204" pitchFamily="34" charset="0"/>
                <a:ea typeface="Segoe UI Black" panose="020B0A02040204020203" pitchFamily="34" charset="0"/>
              </a:rPr>
              <a:t>FAITHS 4 CLIMATE JUSTICE GLOBAL DAY OF ACTION </a:t>
            </a:r>
            <a:endParaRPr lang="en-AU" sz="3000" b="1" dirty="0">
              <a:solidFill>
                <a:srgbClr val="A20051"/>
              </a:solidFill>
              <a:effectLst/>
              <a:latin typeface="Arial Black" panose="020B0A04020102020204" pitchFamily="34" charset="0"/>
              <a:ea typeface="Segoe UI Black" panose="020B0A02040204020203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3D571F5-8748-4CB5-A349-3E6A9DD2F414}"/>
              </a:ext>
            </a:extLst>
          </p:cNvPr>
          <p:cNvSpPr/>
          <p:nvPr/>
        </p:nvSpPr>
        <p:spPr>
          <a:xfrm>
            <a:off x="1201880" y="3076871"/>
            <a:ext cx="9788237" cy="1952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AU" sz="2800" cap="all" dirty="0">
                <a:solidFill>
                  <a:srgbClr val="009900"/>
                </a:solidFill>
                <a:latin typeface="Franklin Gothic Demi" panose="020B0703020102020204" pitchFamily="34" charset="0"/>
                <a:ea typeface="Times New Roman" panose="02020603050405020304" pitchFamily="18" charset="0"/>
              </a:rPr>
              <a:t>we are joining with hundreds of faith groups around the world to urge our leaders to take urgent action now on climate change.</a:t>
            </a:r>
            <a:endParaRPr lang="en-AU" sz="2800" dirty="0">
              <a:solidFill>
                <a:srgbClr val="009900"/>
              </a:solidFill>
              <a:effectLst/>
              <a:latin typeface="Franklin Gothic Demi" panose="020B0703020102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12674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Point Backgrounds Template | Free Download">
            <a:extLst>
              <a:ext uri="{FF2B5EF4-FFF2-40B4-BE49-F238E27FC236}">
                <a16:creationId xmlns:a16="http://schemas.microsoft.com/office/drawing/2014/main" id="{71FE7582-9F18-4E77-9A1D-972F656A7083}"/>
              </a:ext>
            </a:extLst>
          </p:cNvPr>
          <p:cNvPicPr/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361" b="99772" l="1797" r="98588">
                        <a14:foregroundMark x1="92555" y1="89041" x2="92555" y2="89041"/>
                        <a14:foregroundMark x1="45956" y1="97260" x2="45956" y2="97260"/>
                        <a14:foregroundMark x1="35173" y1="94064" x2="35173" y2="94064"/>
                        <a14:foregroundMark x1="29910" y1="94064" x2="29910" y2="94064"/>
                        <a14:foregroundMark x1="21823" y1="94064" x2="21438" y2="94521"/>
                        <a14:foregroundMark x1="19255" y1="95890" x2="19255" y2="95890"/>
                        <a14:foregroundMark x1="12709" y1="97032" x2="12195" y2="97260"/>
                        <a14:foregroundMark x1="9243" y1="97489" x2="9243" y2="97489"/>
                        <a14:foregroundMark x1="6418" y1="97717" x2="6418" y2="97717"/>
                        <a14:foregroundMark x1="6418" y1="97717" x2="6418" y2="97717"/>
                        <a14:foregroundMark x1="94608" y1="94064" x2="94608" y2="94064"/>
                        <a14:foregroundMark x1="94608" y1="94064" x2="94608" y2="94064"/>
                        <a14:foregroundMark x1="95122" y1="91553" x2="95122" y2="91553"/>
                        <a14:foregroundMark x1="95764" y1="87671" x2="95764" y2="87671"/>
                        <a14:foregroundMark x1="95764" y1="86758" x2="95764" y2="86758"/>
                        <a14:foregroundMark x1="96149" y1="85160" x2="96149" y2="85160"/>
                        <a14:foregroundMark x1="97176" y1="83790" x2="97176" y2="83790"/>
                        <a14:foregroundMark x1="97176" y1="83105" x2="97176" y2="83105"/>
                        <a14:foregroundMark x1="97176" y1="80822" x2="97176" y2="80822"/>
                        <a14:foregroundMark x1="97304" y1="78767" x2="97304" y2="78767"/>
                        <a14:foregroundMark x1="97304" y1="76484" x2="97304" y2="76484"/>
                        <a14:foregroundMark x1="92683" y1="88128" x2="92683" y2="88128"/>
                        <a14:foregroundMark x1="86008" y1="92694" x2="85109" y2="93836"/>
                        <a14:foregroundMark x1="82542" y1="95205" x2="82157" y2="95662"/>
                        <a14:foregroundMark x1="91014" y1="96119" x2="91014" y2="96119"/>
                        <a14:foregroundMark x1="95635" y1="96119" x2="95635" y2="96119"/>
                        <a14:foregroundMark x1="97561" y1="97489" x2="97561" y2="97489"/>
                        <a14:foregroundMark x1="98716" y1="97945" x2="98716" y2="97945"/>
                        <a14:foregroundMark x1="56868" y1="96119" x2="56868" y2="96119"/>
                        <a14:foregroundMark x1="41720" y1="97717" x2="41720" y2="97717"/>
                        <a14:foregroundMark x1="33633" y1="94749" x2="33633" y2="94749"/>
                        <a14:foregroundMark x1="31836" y1="94749" x2="31836" y2="94749"/>
                        <a14:foregroundMark x1="31707" y1="94749" x2="31707" y2="94749"/>
                        <a14:foregroundMark x1="34146" y1="94521" x2="34146" y2="94521"/>
                        <a14:foregroundMark x1="27599" y1="92922" x2="26573" y2="92922"/>
                        <a14:foregroundMark x1="21566" y1="91781" x2="21566" y2="91781"/>
                        <a14:foregroundMark x1="21566" y1="91781" x2="21566" y2="91781"/>
                        <a14:foregroundMark x1="1797" y1="99772" x2="1797" y2="997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62073"/>
          <a:stretch/>
        </p:blipFill>
        <p:spPr bwMode="auto">
          <a:xfrm>
            <a:off x="0" y="5029200"/>
            <a:ext cx="12192000" cy="18288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" name="Picture 2" descr="PowerPoint Backgrounds Template | Free Download">
            <a:extLst>
              <a:ext uri="{FF2B5EF4-FFF2-40B4-BE49-F238E27FC236}">
                <a16:creationId xmlns:a16="http://schemas.microsoft.com/office/drawing/2014/main" id="{C20A78AD-C0A4-4A69-BDDD-8C4648784B6C}"/>
              </a:ext>
            </a:extLst>
          </p:cNvPr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9458"/>
          <a:stretch/>
        </p:blipFill>
        <p:spPr bwMode="auto">
          <a:xfrm>
            <a:off x="0" y="0"/>
            <a:ext cx="12192000" cy="78970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1433203E-A057-4E77-A49D-1AD607DFCB2A}"/>
              </a:ext>
            </a:extLst>
          </p:cNvPr>
          <p:cNvSpPr/>
          <p:nvPr/>
        </p:nvSpPr>
        <p:spPr>
          <a:xfrm>
            <a:off x="1420837" y="937198"/>
            <a:ext cx="8945825" cy="34701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AU" sz="3000" dirty="0">
                <a:solidFill>
                  <a:srgbClr val="FF0000"/>
                </a:solidFill>
                <a:latin typeface="Franklin Gothic Medium" panose="020B0603020102020204" pitchFamily="34" charset="0"/>
                <a:ea typeface="Calibri" panose="020F0502020204030204" pitchFamily="34" charset="0"/>
              </a:rPr>
              <a:t>We acknowledge the First Nations’ People of our land who have always understood their</a:t>
            </a:r>
            <a:r>
              <a:rPr lang="en-AU" sz="3000" dirty="0">
                <a:solidFill>
                  <a:srgbClr val="FF0000"/>
                </a:solidFill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AU" sz="3000" dirty="0">
                <a:solidFill>
                  <a:srgbClr val="FF0000"/>
                </a:solidFill>
                <a:latin typeface="Franklin Gothic Medium" panose="020B0603020102020204" pitchFamily="34" charset="0"/>
                <a:ea typeface="Calibri" panose="020F0502020204030204" pitchFamily="34" charset="0"/>
              </a:rPr>
              <a:t>land is a gift from the Creator and from their ancestors who rest there, a sacred space with which they need to interact if they are to maintain their identity and values.</a:t>
            </a:r>
            <a:endParaRPr lang="en-AU" sz="3000" dirty="0">
              <a:solidFill>
                <a:srgbClr val="FF0000"/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9C4D734-DC25-401E-B378-47F3C9578BF3}"/>
              </a:ext>
            </a:extLst>
          </p:cNvPr>
          <p:cNvSpPr/>
          <p:nvPr/>
        </p:nvSpPr>
        <p:spPr>
          <a:xfrm>
            <a:off x="455738" y="4795385"/>
            <a:ext cx="11280524" cy="4676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AU" sz="2400" i="1" dirty="0">
                <a:solidFill>
                  <a:srgbClr val="006600"/>
                </a:solidFill>
              </a:rPr>
              <a:t>Please see the next slide for a YouTube presentation of the Acknowledgement to Country</a:t>
            </a:r>
            <a:endParaRPr lang="en-AU" sz="2400" i="1" dirty="0">
              <a:solidFill>
                <a:srgbClr val="0066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45731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nline Media 1" title="Acknowledgement of Country – we honour and respect Aboriginal and Torres Strait Islanders">
            <a:hlinkClick r:id="" action="ppaction://media"/>
            <a:extLst>
              <a:ext uri="{FF2B5EF4-FFF2-40B4-BE49-F238E27FC236}">
                <a16:creationId xmlns:a16="http://schemas.microsoft.com/office/drawing/2014/main" id="{62B378DE-B6B2-4C18-A90A-22ACF3326D2D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591733" y="505691"/>
            <a:ext cx="9008533" cy="5846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48117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Point Backgrounds Template | Free Download">
            <a:extLst>
              <a:ext uri="{FF2B5EF4-FFF2-40B4-BE49-F238E27FC236}">
                <a16:creationId xmlns:a16="http://schemas.microsoft.com/office/drawing/2014/main" id="{B1C9E315-37EB-4C47-AB18-9F7BF2674C43}"/>
              </a:ext>
            </a:extLst>
          </p:cNvPr>
          <p:cNvPicPr/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361" b="99772" l="1797" r="98588">
                        <a14:foregroundMark x1="92555" y1="89041" x2="92555" y2="89041"/>
                        <a14:foregroundMark x1="45956" y1="97260" x2="45956" y2="97260"/>
                        <a14:foregroundMark x1="35173" y1="94064" x2="35173" y2="94064"/>
                        <a14:foregroundMark x1="29910" y1="94064" x2="29910" y2="94064"/>
                        <a14:foregroundMark x1="21823" y1="94064" x2="21438" y2="94521"/>
                        <a14:foregroundMark x1="19255" y1="95890" x2="19255" y2="95890"/>
                        <a14:foregroundMark x1="12709" y1="97032" x2="12195" y2="97260"/>
                        <a14:foregroundMark x1="9243" y1="97489" x2="9243" y2="97489"/>
                        <a14:foregroundMark x1="6418" y1="97717" x2="6418" y2="97717"/>
                        <a14:foregroundMark x1="6418" y1="97717" x2="6418" y2="97717"/>
                        <a14:foregroundMark x1="94608" y1="94064" x2="94608" y2="94064"/>
                        <a14:foregroundMark x1="94608" y1="94064" x2="94608" y2="94064"/>
                        <a14:foregroundMark x1="95122" y1="91553" x2="95122" y2="91553"/>
                        <a14:foregroundMark x1="95764" y1="87671" x2="95764" y2="87671"/>
                        <a14:foregroundMark x1="95764" y1="86758" x2="95764" y2="86758"/>
                        <a14:foregroundMark x1="96149" y1="85160" x2="96149" y2="85160"/>
                        <a14:foregroundMark x1="97176" y1="83790" x2="97176" y2="83790"/>
                        <a14:foregroundMark x1="97176" y1="83105" x2="97176" y2="83105"/>
                        <a14:foregroundMark x1="97176" y1="80822" x2="97176" y2="80822"/>
                        <a14:foregroundMark x1="97304" y1="78767" x2="97304" y2="78767"/>
                        <a14:foregroundMark x1="97304" y1="76484" x2="97304" y2="76484"/>
                        <a14:foregroundMark x1="92683" y1="88128" x2="92683" y2="88128"/>
                        <a14:foregroundMark x1="86008" y1="92694" x2="85109" y2="93836"/>
                        <a14:foregroundMark x1="82542" y1="95205" x2="82157" y2="95662"/>
                        <a14:foregroundMark x1="91014" y1="96119" x2="91014" y2="96119"/>
                        <a14:foregroundMark x1="95635" y1="96119" x2="95635" y2="96119"/>
                        <a14:foregroundMark x1="97561" y1="97489" x2="97561" y2="97489"/>
                        <a14:foregroundMark x1="98716" y1="97945" x2="98716" y2="97945"/>
                        <a14:foregroundMark x1="56868" y1="96119" x2="56868" y2="96119"/>
                        <a14:foregroundMark x1="41720" y1="97717" x2="41720" y2="97717"/>
                        <a14:foregroundMark x1="33633" y1="94749" x2="33633" y2="94749"/>
                        <a14:foregroundMark x1="31836" y1="94749" x2="31836" y2="94749"/>
                        <a14:foregroundMark x1="31707" y1="94749" x2="31707" y2="94749"/>
                        <a14:foregroundMark x1="34146" y1="94521" x2="34146" y2="94521"/>
                        <a14:foregroundMark x1="27599" y1="92922" x2="26573" y2="92922"/>
                        <a14:foregroundMark x1="21566" y1="91781" x2="21566" y2="91781"/>
                        <a14:foregroundMark x1="21566" y1="91781" x2="21566" y2="91781"/>
                        <a14:foregroundMark x1="1797" y1="99772" x2="1797" y2="997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62073"/>
          <a:stretch/>
        </p:blipFill>
        <p:spPr bwMode="auto">
          <a:xfrm>
            <a:off x="0" y="5059680"/>
            <a:ext cx="12192000" cy="18288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" name="Picture 2" descr="PowerPoint Backgrounds Template | Free Download">
            <a:extLst>
              <a:ext uri="{FF2B5EF4-FFF2-40B4-BE49-F238E27FC236}">
                <a16:creationId xmlns:a16="http://schemas.microsoft.com/office/drawing/2014/main" id="{7DCC8256-E08C-4A05-B3A9-B29A031DBABA}"/>
              </a:ext>
            </a:extLst>
          </p:cNvPr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9458"/>
          <a:stretch/>
        </p:blipFill>
        <p:spPr bwMode="auto">
          <a:xfrm>
            <a:off x="0" y="0"/>
            <a:ext cx="12192000" cy="78970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B0AB3077-A943-49F9-941F-E5B5F1CC3142}"/>
              </a:ext>
            </a:extLst>
          </p:cNvPr>
          <p:cNvSpPr/>
          <p:nvPr/>
        </p:nvSpPr>
        <p:spPr>
          <a:xfrm>
            <a:off x="161192" y="2456444"/>
            <a:ext cx="11869616" cy="2726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1800"/>
              </a:spcAft>
            </a:pPr>
            <a:r>
              <a:rPr lang="en-AU" sz="2600" i="1" dirty="0">
                <a:solidFill>
                  <a:srgbClr val="008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The entire material universe speaks of God’s love, and boundless affection for us. Soil, water, mountains: everything is, as it were, a caress of God.</a:t>
            </a:r>
            <a:endParaRPr lang="en-AU" sz="2600" i="1" dirty="0">
              <a:solidFill>
                <a:srgbClr val="008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1800"/>
              </a:spcAft>
            </a:pPr>
            <a:r>
              <a:rPr lang="en-AU" sz="2600" i="1" dirty="0">
                <a:solidFill>
                  <a:srgbClr val="008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God has written a precious book, “whose letters are the multitude of created things present in the universe” </a:t>
            </a:r>
            <a:endParaRPr lang="en-AU" sz="2600" i="1" dirty="0">
              <a:solidFill>
                <a:srgbClr val="008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FEF0935-18FF-4E7E-A881-73F6BF30C618}"/>
              </a:ext>
            </a:extLst>
          </p:cNvPr>
          <p:cNvSpPr/>
          <p:nvPr/>
        </p:nvSpPr>
        <p:spPr>
          <a:xfrm>
            <a:off x="478303" y="789709"/>
            <a:ext cx="10511816" cy="1372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AU" sz="2600" b="1" spc="-75" dirty="0">
                <a:solidFill>
                  <a:srgbClr val="66006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As people of faith, we believe that the Earth and all people are sacred. </a:t>
            </a:r>
            <a:endParaRPr lang="en-AU" sz="2600" b="1" dirty="0">
              <a:solidFill>
                <a:srgbClr val="660066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AU" sz="2600" b="1" spc="-75" dirty="0">
                <a:solidFill>
                  <a:srgbClr val="66006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Pope Francis reminds us in </a:t>
            </a:r>
            <a:r>
              <a:rPr lang="en-AU" sz="2600" b="1" spc="-75" dirty="0" err="1">
                <a:solidFill>
                  <a:srgbClr val="66006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Laudato</a:t>
            </a:r>
            <a:r>
              <a:rPr lang="en-AU" sz="2600" b="1" spc="-75" dirty="0">
                <a:solidFill>
                  <a:srgbClr val="660066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Si:</a:t>
            </a:r>
            <a:endParaRPr lang="en-AU" sz="2600" b="1" dirty="0">
              <a:solidFill>
                <a:srgbClr val="660066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D2953BF-BBD4-49FA-B2B4-B8F3C968AF0C}"/>
              </a:ext>
            </a:extLst>
          </p:cNvPr>
          <p:cNvSpPr/>
          <p:nvPr/>
        </p:nvSpPr>
        <p:spPr>
          <a:xfrm>
            <a:off x="802639" y="5552980"/>
            <a:ext cx="10187479" cy="4696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AU" sz="2400" dirty="0">
                <a:solidFill>
                  <a:srgbClr val="FF0066"/>
                </a:solidFill>
                <a:latin typeface="Open Sans"/>
                <a:ea typeface="Calibri" panose="020F0502020204030204" pitchFamily="34" charset="0"/>
                <a:cs typeface="Times New Roman" panose="02020603050405020304" pitchFamily="18" charset="0"/>
              </a:rPr>
              <a:t>Suggest you Google this Song: </a:t>
            </a:r>
            <a:r>
              <a:rPr lang="en-AU" sz="2400" i="1" dirty="0">
                <a:solidFill>
                  <a:srgbClr val="FF0066"/>
                </a:solidFill>
                <a:latin typeface="Open Sans"/>
                <a:ea typeface="Calibri" panose="020F0502020204030204" pitchFamily="34" charset="0"/>
                <a:cs typeface="Times New Roman" panose="02020603050405020304" pitchFamily="18" charset="0"/>
              </a:rPr>
              <a:t>Ordinary Miracle Lyrics </a:t>
            </a:r>
            <a:r>
              <a:rPr lang="en-AU" sz="2200" i="1" dirty="0">
                <a:solidFill>
                  <a:srgbClr val="FF0000"/>
                </a:solidFill>
                <a:latin typeface="Open Sans"/>
                <a:ea typeface="Calibri" panose="020F0502020204030204" pitchFamily="34" charset="0"/>
                <a:cs typeface="Times New Roman" panose="02020603050405020304" pitchFamily="18" charset="0"/>
              </a:rPr>
              <a:t>Bing.com</a:t>
            </a:r>
            <a:endParaRPr lang="en-AU" sz="2200" i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9637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Point Backgrounds Template | Free Download">
            <a:extLst>
              <a:ext uri="{FF2B5EF4-FFF2-40B4-BE49-F238E27FC236}">
                <a16:creationId xmlns:a16="http://schemas.microsoft.com/office/drawing/2014/main" id="{45D5CD90-C7FD-4DC5-AB56-B947D0698F19}"/>
              </a:ext>
            </a:extLst>
          </p:cNvPr>
          <p:cNvPicPr/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361" b="99772" l="1797" r="98588">
                        <a14:foregroundMark x1="92555" y1="89041" x2="92555" y2="89041"/>
                        <a14:foregroundMark x1="45956" y1="97260" x2="45956" y2="97260"/>
                        <a14:foregroundMark x1="35173" y1="94064" x2="35173" y2="94064"/>
                        <a14:foregroundMark x1="29910" y1="94064" x2="29910" y2="94064"/>
                        <a14:foregroundMark x1="21823" y1="94064" x2="21438" y2="94521"/>
                        <a14:foregroundMark x1="19255" y1="95890" x2="19255" y2="95890"/>
                        <a14:foregroundMark x1="12709" y1="97032" x2="12195" y2="97260"/>
                        <a14:foregroundMark x1="9243" y1="97489" x2="9243" y2="97489"/>
                        <a14:foregroundMark x1="6418" y1="97717" x2="6418" y2="97717"/>
                        <a14:foregroundMark x1="6418" y1="97717" x2="6418" y2="97717"/>
                        <a14:foregroundMark x1="94608" y1="94064" x2="94608" y2="94064"/>
                        <a14:foregroundMark x1="94608" y1="94064" x2="94608" y2="94064"/>
                        <a14:foregroundMark x1="95122" y1="91553" x2="95122" y2="91553"/>
                        <a14:foregroundMark x1="95764" y1="87671" x2="95764" y2="87671"/>
                        <a14:foregroundMark x1="95764" y1="86758" x2="95764" y2="86758"/>
                        <a14:foregroundMark x1="96149" y1="85160" x2="96149" y2="85160"/>
                        <a14:foregroundMark x1="97176" y1="83790" x2="97176" y2="83790"/>
                        <a14:foregroundMark x1="97176" y1="83105" x2="97176" y2="83105"/>
                        <a14:foregroundMark x1="97176" y1="80822" x2="97176" y2="80822"/>
                        <a14:foregroundMark x1="97304" y1="78767" x2="97304" y2="78767"/>
                        <a14:foregroundMark x1="97304" y1="76484" x2="97304" y2="76484"/>
                        <a14:foregroundMark x1="92683" y1="88128" x2="92683" y2="88128"/>
                        <a14:foregroundMark x1="86008" y1="92694" x2="85109" y2="93836"/>
                        <a14:foregroundMark x1="82542" y1="95205" x2="82157" y2="95662"/>
                        <a14:foregroundMark x1="91014" y1="96119" x2="91014" y2="96119"/>
                        <a14:foregroundMark x1="95635" y1="96119" x2="95635" y2="96119"/>
                        <a14:foregroundMark x1="97561" y1="97489" x2="97561" y2="97489"/>
                        <a14:foregroundMark x1="98716" y1="97945" x2="98716" y2="97945"/>
                        <a14:foregroundMark x1="56868" y1="96119" x2="56868" y2="96119"/>
                        <a14:foregroundMark x1="41720" y1="97717" x2="41720" y2="97717"/>
                        <a14:foregroundMark x1="33633" y1="94749" x2="33633" y2="94749"/>
                        <a14:foregroundMark x1="31836" y1="94749" x2="31836" y2="94749"/>
                        <a14:foregroundMark x1="31707" y1="94749" x2="31707" y2="94749"/>
                        <a14:foregroundMark x1="34146" y1="94521" x2="34146" y2="94521"/>
                        <a14:foregroundMark x1="27599" y1="92922" x2="26573" y2="92922"/>
                        <a14:foregroundMark x1="21566" y1="91781" x2="21566" y2="91781"/>
                        <a14:foregroundMark x1="21566" y1="91781" x2="21566" y2="91781"/>
                        <a14:foregroundMark x1="1797" y1="99772" x2="1797" y2="997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62073"/>
          <a:stretch/>
        </p:blipFill>
        <p:spPr bwMode="auto">
          <a:xfrm>
            <a:off x="0" y="5029200"/>
            <a:ext cx="12192000" cy="18288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" name="Picture 2" descr="PowerPoint Backgrounds Template | Free Download">
            <a:extLst>
              <a:ext uri="{FF2B5EF4-FFF2-40B4-BE49-F238E27FC236}">
                <a16:creationId xmlns:a16="http://schemas.microsoft.com/office/drawing/2014/main" id="{4049BD09-8F93-4A28-B8FF-AFD58BCCAEEF}"/>
              </a:ext>
            </a:extLst>
          </p:cNvPr>
          <p:cNvPicPr/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9458"/>
          <a:stretch/>
        </p:blipFill>
        <p:spPr bwMode="auto">
          <a:xfrm>
            <a:off x="0" y="0"/>
            <a:ext cx="12192000" cy="78970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E5CB9C41-7409-4EF1-86AF-CFB0EE2E8D97}"/>
              </a:ext>
            </a:extLst>
          </p:cNvPr>
          <p:cNvSpPr/>
          <p:nvPr/>
        </p:nvSpPr>
        <p:spPr>
          <a:xfrm>
            <a:off x="1295643" y="783686"/>
            <a:ext cx="943328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3600" dirty="0">
                <a:solidFill>
                  <a:srgbClr val="C45911"/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Unfurling our banner</a:t>
            </a:r>
            <a:r>
              <a:rPr lang="en-AU" sz="3600" dirty="0">
                <a:solidFill>
                  <a:srgbClr val="000000"/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 </a:t>
            </a:r>
            <a:r>
              <a:rPr lang="en-AU" sz="3600" dirty="0">
                <a:solidFill>
                  <a:srgbClr val="C00000"/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and bell ringing</a:t>
            </a:r>
            <a:endParaRPr lang="en-AU" sz="3600" dirty="0">
              <a:latin typeface="Arial Black" panose="020B0A04020102020204" pitchFamily="34" charset="0"/>
            </a:endParaRPr>
          </a:p>
        </p:txBody>
      </p:sp>
      <p:pic>
        <p:nvPicPr>
          <p:cNvPr id="5" name="Online Media 4" title="Faiths 4 Climate Action - Sisters of Mercy Parramatta">
            <a:hlinkClick r:id="" action="ppaction://media"/>
            <a:extLst>
              <a:ext uri="{FF2B5EF4-FFF2-40B4-BE49-F238E27FC236}">
                <a16:creationId xmlns:a16="http://schemas.microsoft.com/office/drawing/2014/main" id="{AF721866-103B-4C63-A3E3-3DE8CE0C7C42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6"/>
          <a:stretch>
            <a:fillRect/>
          </a:stretch>
        </p:blipFill>
        <p:spPr>
          <a:xfrm>
            <a:off x="2032000" y="1502314"/>
            <a:ext cx="8128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4646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Point Backgrounds Template | Free Download">
            <a:extLst>
              <a:ext uri="{FF2B5EF4-FFF2-40B4-BE49-F238E27FC236}">
                <a16:creationId xmlns:a16="http://schemas.microsoft.com/office/drawing/2014/main" id="{460132B0-6B3E-4701-B07E-8894A808B3AF}"/>
              </a:ext>
            </a:extLst>
          </p:cNvPr>
          <p:cNvPicPr/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361" b="99772" l="1797" r="98588">
                        <a14:foregroundMark x1="92555" y1="89041" x2="92555" y2="89041"/>
                        <a14:foregroundMark x1="45956" y1="97260" x2="45956" y2="97260"/>
                        <a14:foregroundMark x1="35173" y1="94064" x2="35173" y2="94064"/>
                        <a14:foregroundMark x1="29910" y1="94064" x2="29910" y2="94064"/>
                        <a14:foregroundMark x1="21823" y1="94064" x2="21438" y2="94521"/>
                        <a14:foregroundMark x1="19255" y1="95890" x2="19255" y2="95890"/>
                        <a14:foregroundMark x1="12709" y1="97032" x2="12195" y2="97260"/>
                        <a14:foregroundMark x1="9243" y1="97489" x2="9243" y2="97489"/>
                        <a14:foregroundMark x1="6418" y1="97717" x2="6418" y2="97717"/>
                        <a14:foregroundMark x1="6418" y1="97717" x2="6418" y2="97717"/>
                        <a14:foregroundMark x1="94608" y1="94064" x2="94608" y2="94064"/>
                        <a14:foregroundMark x1="94608" y1="94064" x2="94608" y2="94064"/>
                        <a14:foregroundMark x1="95122" y1="91553" x2="95122" y2="91553"/>
                        <a14:foregroundMark x1="95764" y1="87671" x2="95764" y2="87671"/>
                        <a14:foregroundMark x1="95764" y1="86758" x2="95764" y2="86758"/>
                        <a14:foregroundMark x1="96149" y1="85160" x2="96149" y2="85160"/>
                        <a14:foregroundMark x1="97176" y1="83790" x2="97176" y2="83790"/>
                        <a14:foregroundMark x1="97176" y1="83105" x2="97176" y2="83105"/>
                        <a14:foregroundMark x1="97176" y1="80822" x2="97176" y2="80822"/>
                        <a14:foregroundMark x1="97304" y1="78767" x2="97304" y2="78767"/>
                        <a14:foregroundMark x1="97304" y1="76484" x2="97304" y2="76484"/>
                        <a14:foregroundMark x1="92683" y1="88128" x2="92683" y2="88128"/>
                        <a14:foregroundMark x1="86008" y1="92694" x2="85109" y2="93836"/>
                        <a14:foregroundMark x1="82542" y1="95205" x2="82157" y2="95662"/>
                        <a14:foregroundMark x1="91014" y1="96119" x2="91014" y2="96119"/>
                        <a14:foregroundMark x1="95635" y1="96119" x2="95635" y2="96119"/>
                        <a14:foregroundMark x1="97561" y1="97489" x2="97561" y2="97489"/>
                        <a14:foregroundMark x1="98716" y1="97945" x2="98716" y2="97945"/>
                        <a14:foregroundMark x1="56868" y1="96119" x2="56868" y2="96119"/>
                        <a14:foregroundMark x1="41720" y1="97717" x2="41720" y2="97717"/>
                        <a14:foregroundMark x1="33633" y1="94749" x2="33633" y2="94749"/>
                        <a14:foregroundMark x1="31836" y1="94749" x2="31836" y2="94749"/>
                        <a14:foregroundMark x1="31707" y1="94749" x2="31707" y2="94749"/>
                        <a14:foregroundMark x1="34146" y1="94521" x2="34146" y2="94521"/>
                        <a14:foregroundMark x1="27599" y1="92922" x2="26573" y2="92922"/>
                        <a14:foregroundMark x1="21566" y1="91781" x2="21566" y2="91781"/>
                        <a14:foregroundMark x1="21566" y1="91781" x2="21566" y2="91781"/>
                        <a14:foregroundMark x1="1797" y1="99772" x2="1797" y2="997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62073"/>
          <a:stretch/>
        </p:blipFill>
        <p:spPr bwMode="auto">
          <a:xfrm>
            <a:off x="0" y="5537045"/>
            <a:ext cx="12192000" cy="132095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" name="Picture 2" descr="PowerPoint Backgrounds Template | Free Download">
            <a:extLst>
              <a:ext uri="{FF2B5EF4-FFF2-40B4-BE49-F238E27FC236}">
                <a16:creationId xmlns:a16="http://schemas.microsoft.com/office/drawing/2014/main" id="{CF2F2FA5-A7CC-4BCD-A18C-7FC2C2F99D7E}"/>
              </a:ext>
            </a:extLst>
          </p:cNvPr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9458"/>
          <a:stretch/>
        </p:blipFill>
        <p:spPr bwMode="auto">
          <a:xfrm>
            <a:off x="29308" y="-54565"/>
            <a:ext cx="12192000" cy="54124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E3EA30A4-43DD-486C-A1DC-9986A9DC0444}"/>
              </a:ext>
            </a:extLst>
          </p:cNvPr>
          <p:cNvSpPr/>
          <p:nvPr/>
        </p:nvSpPr>
        <p:spPr>
          <a:xfrm>
            <a:off x="959426" y="420443"/>
            <a:ext cx="10744200" cy="10452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AU" sz="2200" b="1" dirty="0">
                <a:solidFill>
                  <a:srgbClr val="7030A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Living our vocation to be protectors of God’s handiwork is essential to a life of virtue; it is not an optional or a secondary aspect of our Christian experience.</a:t>
            </a:r>
            <a:endParaRPr lang="en-AU" sz="22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51E0AA4-9C1F-492D-8D36-2466B078926F}"/>
              </a:ext>
            </a:extLst>
          </p:cNvPr>
          <p:cNvSpPr/>
          <p:nvPr/>
        </p:nvSpPr>
        <p:spPr>
          <a:xfrm>
            <a:off x="4928738" y="1559324"/>
            <a:ext cx="3310522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2200" b="1" dirty="0" err="1">
                <a:solidFill>
                  <a:srgbClr val="7030A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Laudato</a:t>
            </a:r>
            <a:r>
              <a:rPr lang="en-AU" sz="2200" b="1" dirty="0">
                <a:solidFill>
                  <a:srgbClr val="7030A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Si reminds us</a:t>
            </a:r>
            <a:r>
              <a:rPr lang="en-AU" sz="2200" b="1" dirty="0">
                <a:solidFill>
                  <a:srgbClr val="0045D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endParaRPr lang="en-AU" sz="2200" b="1" dirty="0">
              <a:solidFill>
                <a:srgbClr val="0045D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1A1ACC6-E62D-4CD0-8D5E-45517780A1E5}"/>
              </a:ext>
            </a:extLst>
          </p:cNvPr>
          <p:cNvSpPr/>
          <p:nvPr/>
        </p:nvSpPr>
        <p:spPr>
          <a:xfrm>
            <a:off x="1375038" y="2281221"/>
            <a:ext cx="1018067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2200" i="1" dirty="0">
                <a:solidFill>
                  <a:srgbClr val="00824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climate is a common good, belonging to all and meant for all.  </a:t>
            </a:r>
            <a:r>
              <a:rPr lang="en-AU" i="1" dirty="0">
                <a:solidFill>
                  <a:srgbClr val="00824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#23</a:t>
            </a:r>
            <a:endParaRPr lang="en-AU" dirty="0">
              <a:solidFill>
                <a:srgbClr val="00824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27C30CE-0822-4C51-B2C8-1555E5EA2DEC}"/>
              </a:ext>
            </a:extLst>
          </p:cNvPr>
          <p:cNvSpPr/>
          <p:nvPr/>
        </p:nvSpPr>
        <p:spPr>
          <a:xfrm>
            <a:off x="196768" y="4104831"/>
            <a:ext cx="11798462" cy="9267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AU" sz="2200" i="1" dirty="0">
                <a:solidFill>
                  <a:srgbClr val="008E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If present trends continue this century may well witness extraordinary climate change and an unprecedented destruction of ecosystems with serious consequences for us all. </a:t>
            </a:r>
            <a:r>
              <a:rPr lang="en-AU" i="1" dirty="0">
                <a:solidFill>
                  <a:srgbClr val="008E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#24</a:t>
            </a:r>
            <a:endParaRPr lang="en-AU" dirty="0">
              <a:solidFill>
                <a:srgbClr val="008E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5BCDF2D-6A57-4ED2-ADC6-8B101185BF4B}"/>
              </a:ext>
            </a:extLst>
          </p:cNvPr>
          <p:cNvSpPr/>
          <p:nvPr/>
        </p:nvSpPr>
        <p:spPr>
          <a:xfrm>
            <a:off x="88330" y="2951341"/>
            <a:ext cx="12015339" cy="9267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AU" sz="2200" i="1" dirty="0">
                <a:solidFill>
                  <a:srgbClr val="00BC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 know that technology, based on the use of highly polluting fossil fuels – especially coal, but also oil and, to a lesser degree, gas needs to be progressively replaced without delay.  </a:t>
            </a:r>
            <a:r>
              <a:rPr lang="en-AU" i="1" dirty="0">
                <a:solidFill>
                  <a:srgbClr val="00BC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#165</a:t>
            </a:r>
            <a:endParaRPr lang="en-AU" dirty="0">
              <a:solidFill>
                <a:srgbClr val="00BC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3A13740-4DFB-46DC-A95C-9B14EF3D9483}"/>
              </a:ext>
            </a:extLst>
          </p:cNvPr>
          <p:cNvSpPr/>
          <p:nvPr/>
        </p:nvSpPr>
        <p:spPr>
          <a:xfrm>
            <a:off x="959426" y="5270793"/>
            <a:ext cx="10273146" cy="9267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AU" sz="2200" i="1" dirty="0">
                <a:solidFill>
                  <a:srgbClr val="0033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What is needed is a politics which is far-sighted and capable of a new, integral and interdisciplinary approach to handling the different aspects of the crisis. </a:t>
            </a:r>
            <a:r>
              <a:rPr lang="en-AU" i="1" dirty="0">
                <a:solidFill>
                  <a:srgbClr val="0033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#197</a:t>
            </a:r>
            <a:endParaRPr lang="en-AU" dirty="0">
              <a:solidFill>
                <a:srgbClr val="0033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30160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Point Backgrounds Template | Free Download">
            <a:extLst>
              <a:ext uri="{FF2B5EF4-FFF2-40B4-BE49-F238E27FC236}">
                <a16:creationId xmlns:a16="http://schemas.microsoft.com/office/drawing/2014/main" id="{C4904C7D-F44E-4358-B13A-8F15C2CC39DF}"/>
              </a:ext>
            </a:extLst>
          </p:cNvPr>
          <p:cNvPicPr/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361" b="99772" l="1797" r="98588">
                        <a14:foregroundMark x1="92555" y1="89041" x2="92555" y2="89041"/>
                        <a14:foregroundMark x1="45956" y1="97260" x2="45956" y2="97260"/>
                        <a14:foregroundMark x1="35173" y1="94064" x2="35173" y2="94064"/>
                        <a14:foregroundMark x1="29910" y1="94064" x2="29910" y2="94064"/>
                        <a14:foregroundMark x1="21823" y1="94064" x2="21438" y2="94521"/>
                        <a14:foregroundMark x1="19255" y1="95890" x2="19255" y2="95890"/>
                        <a14:foregroundMark x1="12709" y1="97032" x2="12195" y2="97260"/>
                        <a14:foregroundMark x1="9243" y1="97489" x2="9243" y2="97489"/>
                        <a14:foregroundMark x1="6418" y1="97717" x2="6418" y2="97717"/>
                        <a14:foregroundMark x1="6418" y1="97717" x2="6418" y2="97717"/>
                        <a14:foregroundMark x1="94608" y1="94064" x2="94608" y2="94064"/>
                        <a14:foregroundMark x1="94608" y1="94064" x2="94608" y2="94064"/>
                        <a14:foregroundMark x1="95122" y1="91553" x2="95122" y2="91553"/>
                        <a14:foregroundMark x1="95764" y1="87671" x2="95764" y2="87671"/>
                        <a14:foregroundMark x1="95764" y1="86758" x2="95764" y2="86758"/>
                        <a14:foregroundMark x1="96149" y1="85160" x2="96149" y2="85160"/>
                        <a14:foregroundMark x1="97176" y1="83790" x2="97176" y2="83790"/>
                        <a14:foregroundMark x1="97176" y1="83105" x2="97176" y2="83105"/>
                        <a14:foregroundMark x1="97176" y1="80822" x2="97176" y2="80822"/>
                        <a14:foregroundMark x1="97304" y1="78767" x2="97304" y2="78767"/>
                        <a14:foregroundMark x1="97304" y1="76484" x2="97304" y2="76484"/>
                        <a14:foregroundMark x1="92683" y1="88128" x2="92683" y2="88128"/>
                        <a14:foregroundMark x1="86008" y1="92694" x2="85109" y2="93836"/>
                        <a14:foregroundMark x1="82542" y1="95205" x2="82157" y2="95662"/>
                        <a14:foregroundMark x1="91014" y1="96119" x2="91014" y2="96119"/>
                        <a14:foregroundMark x1="95635" y1="96119" x2="95635" y2="96119"/>
                        <a14:foregroundMark x1="97561" y1="97489" x2="97561" y2="97489"/>
                        <a14:foregroundMark x1="98716" y1="97945" x2="98716" y2="97945"/>
                        <a14:foregroundMark x1="56868" y1="96119" x2="56868" y2="96119"/>
                        <a14:foregroundMark x1="41720" y1="97717" x2="41720" y2="97717"/>
                        <a14:foregroundMark x1="33633" y1="94749" x2="33633" y2="94749"/>
                        <a14:foregroundMark x1="31836" y1="94749" x2="31836" y2="94749"/>
                        <a14:foregroundMark x1="31707" y1="94749" x2="31707" y2="94749"/>
                        <a14:foregroundMark x1="34146" y1="94521" x2="34146" y2="94521"/>
                        <a14:foregroundMark x1="27599" y1="92922" x2="26573" y2="92922"/>
                        <a14:foregroundMark x1="21566" y1="91781" x2="21566" y2="91781"/>
                        <a14:foregroundMark x1="21566" y1="91781" x2="21566" y2="91781"/>
                        <a14:foregroundMark x1="1797" y1="99772" x2="1797" y2="997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62073"/>
          <a:stretch/>
        </p:blipFill>
        <p:spPr bwMode="auto">
          <a:xfrm>
            <a:off x="0" y="5609492"/>
            <a:ext cx="12192000" cy="124850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" name="Picture 2" descr="PowerPoint Backgrounds Template | Free Download">
            <a:extLst>
              <a:ext uri="{FF2B5EF4-FFF2-40B4-BE49-F238E27FC236}">
                <a16:creationId xmlns:a16="http://schemas.microsoft.com/office/drawing/2014/main" id="{BC60AE7F-7030-4BD6-B247-8CD780DB3D89}"/>
              </a:ext>
            </a:extLst>
          </p:cNvPr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9458"/>
          <a:stretch/>
        </p:blipFill>
        <p:spPr bwMode="auto">
          <a:xfrm>
            <a:off x="0" y="1"/>
            <a:ext cx="12192000" cy="59784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2C5250B9-0422-43F6-B60F-F2EE41DA116D}"/>
              </a:ext>
            </a:extLst>
          </p:cNvPr>
          <p:cNvSpPr/>
          <p:nvPr/>
        </p:nvSpPr>
        <p:spPr>
          <a:xfrm>
            <a:off x="671945" y="597845"/>
            <a:ext cx="1084810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AU" sz="2400" dirty="0">
                <a:solidFill>
                  <a:srgbClr val="C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And so we make a commitment to take some action to address the crisis of climate change:</a:t>
            </a:r>
            <a:endParaRPr lang="en-AU" sz="2400" dirty="0">
              <a:solidFill>
                <a:srgbClr val="C000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13A49A4-1D55-445E-BA6F-ED70ECD3228D}"/>
              </a:ext>
            </a:extLst>
          </p:cNvPr>
          <p:cNvSpPr/>
          <p:nvPr/>
        </p:nvSpPr>
        <p:spPr>
          <a:xfrm>
            <a:off x="515816" y="1658793"/>
            <a:ext cx="11676184" cy="47847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</a:pPr>
            <a:r>
              <a:rPr lang="en-AU" sz="2200" dirty="0">
                <a:solidFill>
                  <a:srgbClr val="0066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Spend time appreciating the beauty of nature – by the sea, in the bush, in your garden, art, music, poetry, gazing at the night sky.</a:t>
            </a:r>
          </a:p>
          <a:p>
            <a:pPr marL="263525" indent="-263525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</a:pPr>
            <a:r>
              <a:rPr lang="en-AU" sz="22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2.What changes can you make to your lifestyles and consumption to better care for one another and creation?</a:t>
            </a:r>
            <a:endParaRPr lang="en-AU" sz="2200" dirty="0">
              <a:solidFill>
                <a:srgbClr val="0070C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66700" indent="-266700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</a:pPr>
            <a:r>
              <a:rPr lang="en-AU" sz="2200" dirty="0">
                <a:solidFill>
                  <a:srgbClr val="6600CC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3. What efforts do you know happening in your local community that individuals, families, and communities can participate in?</a:t>
            </a:r>
            <a:endParaRPr lang="en-AU" sz="2200" dirty="0">
              <a:solidFill>
                <a:srgbClr val="6600CC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63525" indent="-263525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</a:pPr>
            <a:r>
              <a:rPr lang="en-AU" sz="2200" dirty="0">
                <a:solidFill>
                  <a:srgbClr val="FF006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4. Pay attention to parliamentary discussions and policies that concern climate, emissions, or energy. Write to your local member urging greater action on climate change by 2030.</a:t>
            </a:r>
            <a:endParaRPr lang="en-AU" sz="2200" dirty="0">
              <a:solidFill>
                <a:srgbClr val="FF0066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80483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Point Backgrounds Template | Free Download">
            <a:extLst>
              <a:ext uri="{FF2B5EF4-FFF2-40B4-BE49-F238E27FC236}">
                <a16:creationId xmlns:a16="http://schemas.microsoft.com/office/drawing/2014/main" id="{73C89247-EA76-4EF0-B5A4-8C6D49BB36FB}"/>
              </a:ext>
            </a:extLst>
          </p:cNvPr>
          <p:cNvPicPr/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361" b="99772" l="1797" r="98588">
                        <a14:foregroundMark x1="92555" y1="89041" x2="92555" y2="89041"/>
                        <a14:foregroundMark x1="45956" y1="97260" x2="45956" y2="97260"/>
                        <a14:foregroundMark x1="35173" y1="94064" x2="35173" y2="94064"/>
                        <a14:foregroundMark x1="29910" y1="94064" x2="29910" y2="94064"/>
                        <a14:foregroundMark x1="21823" y1="94064" x2="21438" y2="94521"/>
                        <a14:foregroundMark x1="19255" y1="95890" x2="19255" y2="95890"/>
                        <a14:foregroundMark x1="12709" y1="97032" x2="12195" y2="97260"/>
                        <a14:foregroundMark x1="9243" y1="97489" x2="9243" y2="97489"/>
                        <a14:foregroundMark x1="6418" y1="97717" x2="6418" y2="97717"/>
                        <a14:foregroundMark x1="6418" y1="97717" x2="6418" y2="97717"/>
                        <a14:foregroundMark x1="94608" y1="94064" x2="94608" y2="94064"/>
                        <a14:foregroundMark x1="94608" y1="94064" x2="94608" y2="94064"/>
                        <a14:foregroundMark x1="95122" y1="91553" x2="95122" y2="91553"/>
                        <a14:foregroundMark x1="95764" y1="87671" x2="95764" y2="87671"/>
                        <a14:foregroundMark x1="95764" y1="86758" x2="95764" y2="86758"/>
                        <a14:foregroundMark x1="96149" y1="85160" x2="96149" y2="85160"/>
                        <a14:foregroundMark x1="97176" y1="83790" x2="97176" y2="83790"/>
                        <a14:foregroundMark x1="97176" y1="83105" x2="97176" y2="83105"/>
                        <a14:foregroundMark x1="97176" y1="80822" x2="97176" y2="80822"/>
                        <a14:foregroundMark x1="97304" y1="78767" x2="97304" y2="78767"/>
                        <a14:foregroundMark x1="97304" y1="76484" x2="97304" y2="76484"/>
                        <a14:foregroundMark x1="92683" y1="88128" x2="92683" y2="88128"/>
                        <a14:foregroundMark x1="86008" y1="92694" x2="85109" y2="93836"/>
                        <a14:foregroundMark x1="82542" y1="95205" x2="82157" y2="95662"/>
                        <a14:foregroundMark x1="91014" y1="96119" x2="91014" y2="96119"/>
                        <a14:foregroundMark x1="95635" y1="96119" x2="95635" y2="96119"/>
                        <a14:foregroundMark x1="97561" y1="97489" x2="97561" y2="97489"/>
                        <a14:foregroundMark x1="98716" y1="97945" x2="98716" y2="97945"/>
                        <a14:foregroundMark x1="56868" y1="96119" x2="56868" y2="96119"/>
                        <a14:foregroundMark x1="41720" y1="97717" x2="41720" y2="97717"/>
                        <a14:foregroundMark x1="33633" y1="94749" x2="33633" y2="94749"/>
                        <a14:foregroundMark x1="31836" y1="94749" x2="31836" y2="94749"/>
                        <a14:foregroundMark x1="31707" y1="94749" x2="31707" y2="94749"/>
                        <a14:foregroundMark x1="34146" y1="94521" x2="34146" y2="94521"/>
                        <a14:foregroundMark x1="27599" y1="92922" x2="26573" y2="92922"/>
                        <a14:foregroundMark x1="21566" y1="91781" x2="21566" y2="91781"/>
                        <a14:foregroundMark x1="21566" y1="91781" x2="21566" y2="91781"/>
                        <a14:foregroundMark x1="1797" y1="99772" x2="1797" y2="997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62073"/>
          <a:stretch/>
        </p:blipFill>
        <p:spPr bwMode="auto">
          <a:xfrm>
            <a:off x="0" y="5029200"/>
            <a:ext cx="12192000" cy="18288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" name="Picture 2" descr="PowerPoint Backgrounds Template | Free Download">
            <a:extLst>
              <a:ext uri="{FF2B5EF4-FFF2-40B4-BE49-F238E27FC236}">
                <a16:creationId xmlns:a16="http://schemas.microsoft.com/office/drawing/2014/main" id="{FA58AC68-ABAE-45BB-BFF5-77816D8B489C}"/>
              </a:ext>
            </a:extLst>
          </p:cNvPr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9458"/>
          <a:stretch/>
        </p:blipFill>
        <p:spPr bwMode="auto">
          <a:xfrm>
            <a:off x="0" y="0"/>
            <a:ext cx="12192000" cy="78970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A58AC5AE-91F3-4593-9EE1-360999335BD5}"/>
              </a:ext>
            </a:extLst>
          </p:cNvPr>
          <p:cNvSpPr/>
          <p:nvPr/>
        </p:nvSpPr>
        <p:spPr>
          <a:xfrm>
            <a:off x="705774" y="1686162"/>
            <a:ext cx="1078045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3200" dirty="0">
                <a:solidFill>
                  <a:srgbClr val="002B82"/>
                </a:solidFill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 conclude our action with the song of praise</a:t>
            </a:r>
            <a:endParaRPr lang="en-AU" sz="3200" dirty="0">
              <a:solidFill>
                <a:srgbClr val="002B82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301FC3-75F1-4906-BFEA-7C704A547ED1}"/>
              </a:ext>
            </a:extLst>
          </p:cNvPr>
          <p:cNvSpPr/>
          <p:nvPr/>
        </p:nvSpPr>
        <p:spPr>
          <a:xfrm>
            <a:off x="1137138" y="3167390"/>
            <a:ext cx="99177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2800" i="1" dirty="0">
                <a:solidFill>
                  <a:srgbClr val="008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You can find this song on Google: For the Beauty of the Earth</a:t>
            </a:r>
            <a:endParaRPr lang="en-AU" sz="2800" dirty="0">
              <a:solidFill>
                <a:srgbClr val="008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C01E2FB-BDC7-4528-9F6E-759BD6C0C65D}"/>
              </a:ext>
            </a:extLst>
          </p:cNvPr>
          <p:cNvSpPr txBox="1"/>
          <p:nvPr/>
        </p:nvSpPr>
        <p:spPr>
          <a:xfrm>
            <a:off x="2428240" y="3990573"/>
            <a:ext cx="6969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>
                <a:solidFill>
                  <a:srgbClr val="003366"/>
                </a:solidFill>
              </a:rPr>
              <a:t>Suggestion: choose video with lyrics by </a:t>
            </a:r>
            <a:r>
              <a:rPr lang="en-AU" sz="2400" dirty="0" err="1">
                <a:solidFill>
                  <a:srgbClr val="003366"/>
                </a:solidFill>
              </a:rPr>
              <a:t>Maylis</a:t>
            </a:r>
            <a:r>
              <a:rPr lang="en-AU" sz="2400" dirty="0">
                <a:solidFill>
                  <a:srgbClr val="003366"/>
                </a:solidFill>
              </a:rPr>
              <a:t> Susan</a:t>
            </a:r>
          </a:p>
        </p:txBody>
      </p:sp>
    </p:spTree>
    <p:extLst>
      <p:ext uri="{BB962C8B-B14F-4D97-AF65-F5344CB8AC3E}">
        <p14:creationId xmlns:p14="http://schemas.microsoft.com/office/powerpoint/2010/main" val="15388024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</TotalTime>
  <Words>509</Words>
  <Application>Microsoft Office PowerPoint</Application>
  <PresentationFormat>Widescreen</PresentationFormat>
  <Paragraphs>26</Paragraphs>
  <Slides>8</Slides>
  <Notes>0</Notes>
  <HiddenSlides>0</HiddenSlides>
  <MMClips>2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Arial Black</vt:lpstr>
      <vt:lpstr>Calibri</vt:lpstr>
      <vt:lpstr>Calibri Light</vt:lpstr>
      <vt:lpstr>Franklin Gothic Demi</vt:lpstr>
      <vt:lpstr>Franklin Gothic Medium</vt:lpstr>
      <vt:lpstr>Open Sans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Liz Laybutt</dc:creator>
  <cp:lastModifiedBy>Maria Lawton RSM</cp:lastModifiedBy>
  <cp:revision>24</cp:revision>
  <dcterms:created xsi:type="dcterms:W3CDTF">2021-10-06T21:49:04Z</dcterms:created>
  <dcterms:modified xsi:type="dcterms:W3CDTF">2021-10-15T05:00:01Z</dcterms:modified>
</cp:coreProperties>
</file>